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4" r:id="rId3"/>
    <p:sldId id="262" r:id="rId4"/>
    <p:sldId id="261" r:id="rId5"/>
    <p:sldId id="266" r:id="rId6"/>
    <p:sldId id="269" r:id="rId7"/>
    <p:sldId id="268" r:id="rId8"/>
    <p:sldId id="267" r:id="rId9"/>
    <p:sldId id="272" r:id="rId10"/>
    <p:sldId id="271" r:id="rId11"/>
    <p:sldId id="273" r:id="rId12"/>
    <p:sldId id="274" r:id="rId13"/>
    <p:sldId id="275" r:id="rId14"/>
    <p:sldId id="26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20th Century Font" pitchFamily="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CC33"/>
    <a:srgbClr val="FFFF00"/>
    <a:srgbClr val="0066FF"/>
    <a:srgbClr val="FF6600"/>
    <a:srgbClr val="6600FF"/>
    <a:srgbClr val="000066"/>
    <a:srgbClr val="080808"/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70" autoAdjust="0"/>
    <p:restoredTop sz="94660" autoAdjust="0"/>
  </p:normalViewPr>
  <p:slideViewPr>
    <p:cSldViewPr>
      <p:cViewPr varScale="1">
        <p:scale>
          <a:sx n="88" d="100"/>
          <a:sy n="88" d="100"/>
        </p:scale>
        <p:origin x="-108" y="-4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6C529-7269-49A9-AA0D-75F5489ECA94}" type="datetimeFigureOut">
              <a:rPr lang="ro-RO" smtClean="0"/>
              <a:pPr/>
              <a:t>28.02.2010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3102D-9ACD-4835-9AD8-D667CCEF3F5B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1</a:t>
            </a:fld>
            <a:endParaRPr lang="ro-R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10</a:t>
            </a:fld>
            <a:endParaRPr lang="ro-R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11</a:t>
            </a:fld>
            <a:endParaRPr lang="ro-R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12</a:t>
            </a:fld>
            <a:endParaRPr lang="ro-RO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13</a:t>
            </a:fld>
            <a:endParaRPr lang="ro-RO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14</a:t>
            </a:fld>
            <a:endParaRPr lang="ro-R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2</a:t>
            </a:fld>
            <a:endParaRPr lang="ro-R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3</a:t>
            </a:fld>
            <a:endParaRPr lang="ro-R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4</a:t>
            </a:fld>
            <a:endParaRPr lang="ro-R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5</a:t>
            </a:fld>
            <a:endParaRPr lang="ro-R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6</a:t>
            </a:fld>
            <a:endParaRPr lang="ro-R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7</a:t>
            </a:fld>
            <a:endParaRPr lang="ro-R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8</a:t>
            </a:fld>
            <a:endParaRPr lang="ro-R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3102D-9ACD-4835-9AD8-D667CCEF3F5B}" type="slidenum">
              <a:rPr lang="ro-RO" smtClean="0"/>
              <a:pPr/>
              <a:t>9</a:t>
            </a:fld>
            <a:endParaRPr lang="ro-R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667000"/>
            <a:ext cx="9144000" cy="552450"/>
          </a:xfrm>
        </p:spPr>
        <p:txBody>
          <a:bodyPr/>
          <a:lstStyle>
            <a:lvl1pPr algn="ctr">
              <a:defRPr sz="4800">
                <a:ln cmpd="sng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276600"/>
            <a:ext cx="9144000" cy="3810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689725"/>
            <a:ext cx="2133600" cy="168275"/>
          </a:xfrm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fld id="{965A50E8-66C7-4CA4-B164-8DB55A97DA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81791-1B55-45C5-A764-481564CDF2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F0FC3-321F-417B-AAFF-F50494764A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2200" y="381000"/>
            <a:ext cx="16764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61341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6F885-9346-4384-A8D5-0D0BF5928F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838200"/>
            <a:ext cx="41148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1148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DC2FF248-304B-4269-96A6-CD0309379E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81000" y="381000"/>
            <a:ext cx="8382000" cy="457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8382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8382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1000" y="36576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657600"/>
            <a:ext cx="41148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661150"/>
            <a:ext cx="2133600" cy="1968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689725"/>
            <a:ext cx="2895600" cy="1682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10400" y="6689725"/>
            <a:ext cx="2133600" cy="136525"/>
          </a:xfrm>
        </p:spPr>
        <p:txBody>
          <a:bodyPr/>
          <a:lstStyle>
            <a:lvl1pPr>
              <a:defRPr/>
            </a:lvl1pPr>
          </a:lstStyle>
          <a:p>
            <a:fld id="{6CD785CE-38B9-4E74-935B-04B73D917B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DD760-A22C-441D-99DC-6F1C4C0943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43125"/>
            <a:ext cx="7772400" cy="1362075"/>
          </a:xfrm>
        </p:spPr>
        <p:txBody>
          <a:bodyPr anchor="t"/>
          <a:lstStyle>
            <a:lvl1pPr algn="ctr">
              <a:defRPr lang="en-US" sz="4800" dirty="0" smtClean="0">
                <a:ln cmpd="sng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5721FE-3422-41A8-B7B3-BCDDE74ED9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295400"/>
            <a:ext cx="32004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2004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D451D-359A-43DB-B681-B29FDF0D46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B77DC6-A8DD-4286-8A88-DF0FD9141D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CEBC6A-ADB2-40AE-982D-A19553501F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3348B-F233-4814-A17B-3F42AEB7EA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3348B-F233-4814-A17B-3F42AEB7EA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219200"/>
            <a:ext cx="2093913" cy="1009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19200"/>
            <a:ext cx="4273550" cy="4906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2286000"/>
            <a:ext cx="2093913" cy="38401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F54B-7AE9-4CF1-B300-23CD7DF4D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6858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371600"/>
            <a:ext cx="655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61150"/>
            <a:ext cx="2133600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89725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89725"/>
            <a:ext cx="21336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bg1"/>
                </a:solidFill>
                <a:latin typeface="+mn-lt"/>
              </a:defRPr>
            </a:lvl1pPr>
          </a:lstStyle>
          <a:p>
            <a:fld id="{EA125C66-FD94-4C83-9B7C-9FA556A1D8B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spd="med">
    <p:fade thruBlk="1"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200000"/>
        <a:defRPr sz="2400" b="1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200000"/>
        <a:defRPr sz="2000" b="1">
          <a:solidFill>
            <a:schemeClr val="accent2">
              <a:lumMod val="75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200000"/>
        <a:defRPr b="1">
          <a:solidFill>
            <a:schemeClr val="accent2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accent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accent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200000"/>
        <a:defRPr sz="16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imationfactory.com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Cum </a:t>
            </a:r>
            <a:r>
              <a:rPr lang="en-US" dirty="0" err="1" smtClean="0"/>
              <a:t>sa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faci</a:t>
            </a:r>
            <a:r>
              <a:rPr lang="en-US" dirty="0" smtClean="0"/>
              <a:t> </a:t>
            </a:r>
            <a:r>
              <a:rPr lang="en-US" dirty="0" err="1" smtClean="0"/>
              <a:t>cunoscut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</a:t>
            </a:r>
            <a:r>
              <a:rPr lang="ro-RO" dirty="0" smtClean="0"/>
              <a:t>ă-ţi pagină Web!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928802"/>
            <a:ext cx="592935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b="1" dirty="0" err="1" smtClean="0"/>
              <a:t>Legatura</a:t>
            </a:r>
            <a:r>
              <a:rPr lang="ro-RO" sz="2000" b="1" dirty="0" smtClean="0"/>
              <a:t> </a:t>
            </a:r>
            <a:r>
              <a:rPr lang="ro-RO" sz="2000" b="1" dirty="0" err="1" smtClean="0"/>
              <a:t>catre</a:t>
            </a:r>
            <a:r>
              <a:rPr lang="ro-RO" sz="2000" b="1" dirty="0" smtClean="0"/>
              <a:t> o alta </a:t>
            </a:r>
            <a:r>
              <a:rPr lang="ro-RO" sz="2000" b="1" dirty="0" smtClean="0"/>
              <a:t>pagina</a:t>
            </a:r>
          </a:p>
          <a:p>
            <a:pPr algn="ctr"/>
            <a:endParaRPr lang="ro-RO" sz="2000" b="1" dirty="0" smtClean="0"/>
          </a:p>
          <a:p>
            <a:r>
              <a:rPr lang="ro-RO" sz="2000" b="1" dirty="0" smtClean="0"/>
              <a:t>Pentru a folosi </a:t>
            </a:r>
            <a:r>
              <a:rPr lang="ro-RO" sz="2000" b="1" dirty="0" err="1" smtClean="0"/>
              <a:t>legaturi</a:t>
            </a:r>
            <a:r>
              <a:rPr lang="ro-RO" sz="2000" b="1" dirty="0" smtClean="0"/>
              <a:t> in paginile web pe care le vei face, trebuie sa </a:t>
            </a:r>
            <a:r>
              <a:rPr lang="ro-RO" sz="2000" b="1" dirty="0" err="1" smtClean="0"/>
              <a:t>folosesti</a:t>
            </a:r>
            <a:r>
              <a:rPr lang="ro-RO" sz="2000" b="1" dirty="0" smtClean="0"/>
              <a:t> perechea de tag-uri &lt;A&gt; si &lt;/A&gt;. Numele acestor tag-uri vine de la </a:t>
            </a:r>
            <a:r>
              <a:rPr lang="ro-RO" sz="2000" b="1" dirty="0" err="1" smtClean="0"/>
              <a:t>cuvantul</a:t>
            </a:r>
            <a:r>
              <a:rPr lang="ro-RO" sz="2000" b="1" dirty="0" smtClean="0"/>
              <a:t> </a:t>
            </a:r>
            <a:r>
              <a:rPr lang="ro-RO" sz="2000" b="1" dirty="0" err="1" smtClean="0"/>
              <a:t>anchor</a:t>
            </a:r>
            <a:r>
              <a:rPr lang="ro-RO" sz="2000" b="1" dirty="0" smtClean="0"/>
              <a:t> care se traduce ancora. Tag-ul &lt;A&gt; va trebui folosit </a:t>
            </a:r>
            <a:r>
              <a:rPr lang="ro-RO" sz="2000" b="1" dirty="0" err="1" smtClean="0"/>
              <a:t>impreuna</a:t>
            </a:r>
            <a:r>
              <a:rPr lang="ro-RO" sz="2000" b="1" dirty="0" smtClean="0"/>
              <a:t> cu atributul HREF. Linia de cod pentru inserarea unei </a:t>
            </a:r>
            <a:r>
              <a:rPr lang="ro-RO" sz="2000" b="1" dirty="0" err="1" smtClean="0"/>
              <a:t>legaturi</a:t>
            </a:r>
            <a:r>
              <a:rPr lang="ro-RO" sz="2000" b="1" dirty="0" smtClean="0"/>
              <a:t> in cadrul unei pagini web va avea </a:t>
            </a:r>
            <a:r>
              <a:rPr lang="ro-RO" sz="2000" b="1" dirty="0" err="1" smtClean="0"/>
              <a:t>urmatoarea</a:t>
            </a:r>
            <a:r>
              <a:rPr lang="ro-RO" sz="2000" b="1" dirty="0" smtClean="0"/>
              <a:t> forma: </a:t>
            </a:r>
          </a:p>
          <a:p>
            <a:r>
              <a:rPr lang="ro-RO" sz="2000" b="1" dirty="0" smtClean="0"/>
              <a:t>&lt;A HREF=</a:t>
            </a:r>
            <a:r>
              <a:rPr lang="ro-RO" sz="2000" b="1" dirty="0" err="1" smtClean="0"/>
              <a:t>numelepaginii.html</a:t>
            </a:r>
            <a:r>
              <a:rPr lang="ro-RO" sz="2000" b="1" dirty="0" smtClean="0"/>
              <a:t>&gt;Textul </a:t>
            </a:r>
            <a:r>
              <a:rPr lang="ro-RO" sz="2000" b="1" dirty="0" err="1" smtClean="0"/>
              <a:t>legaturii</a:t>
            </a:r>
            <a:r>
              <a:rPr lang="ro-RO" sz="2000" b="1" dirty="0" smtClean="0"/>
              <a:t>&lt;/A&gt; </a:t>
            </a:r>
          </a:p>
          <a:p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928802"/>
            <a:ext cx="592935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 smtClean="0"/>
              <a:t>Liste</a:t>
            </a:r>
          </a:p>
          <a:p>
            <a:r>
              <a:rPr lang="ro-RO" sz="2000" dirty="0" smtClean="0"/>
              <a:t>Liste ordonate</a:t>
            </a:r>
          </a:p>
          <a:p>
            <a:endParaRPr lang="ro-RO" sz="2000" dirty="0" smtClean="0"/>
          </a:p>
          <a:p>
            <a:endParaRPr lang="ro-RO" sz="2000" dirty="0" smtClean="0"/>
          </a:p>
          <a:p>
            <a:r>
              <a:rPr lang="ro-RO" sz="2000" dirty="0" smtClean="0"/>
              <a:t>Liste neordonate</a:t>
            </a:r>
            <a:r>
              <a:rPr lang="ro-RO" sz="2000" b="1" dirty="0" smtClean="0"/>
              <a:t> trebuie sa folosim tag-urile &lt;UL&gt; si &lt;/UL&gt;. (denumirea acestor tag-uri vine de la "</a:t>
            </a:r>
            <a:r>
              <a:rPr lang="ro-RO" sz="2000" b="1" dirty="0" err="1" smtClean="0"/>
              <a:t>unordered</a:t>
            </a:r>
            <a:r>
              <a:rPr lang="ro-RO" sz="2000" b="1" dirty="0" smtClean="0"/>
              <a:t> </a:t>
            </a:r>
            <a:r>
              <a:rPr lang="ro-RO" sz="2000" b="1" dirty="0" err="1" smtClean="0"/>
              <a:t>list</a:t>
            </a:r>
            <a:r>
              <a:rPr lang="ro-RO" sz="2000" b="1" dirty="0" smtClean="0"/>
              <a:t>" care </a:t>
            </a:r>
            <a:r>
              <a:rPr lang="ro-RO" sz="2000" b="1" dirty="0" err="1" smtClean="0"/>
              <a:t>inseamna</a:t>
            </a:r>
            <a:r>
              <a:rPr lang="ro-RO" sz="2000" b="1" dirty="0" smtClean="0"/>
              <a:t> in limba engleza lista neordonata). </a:t>
            </a:r>
            <a:endParaRPr lang="ro-RO" sz="2000" b="1" dirty="0" smtClean="0"/>
          </a:p>
          <a:p>
            <a:r>
              <a:rPr lang="ro-RO" sz="2000" b="1" dirty="0" smtClean="0"/>
              <a:t>Fiecare </a:t>
            </a:r>
            <a:r>
              <a:rPr lang="ro-RO" sz="2000" b="1" dirty="0" smtClean="0"/>
              <a:t>element al listei trebuie introdus de tag-ul &lt;LI&gt;.</a:t>
            </a:r>
            <a:endParaRPr lang="ro-RO" sz="2000" dirty="0" smtClean="0"/>
          </a:p>
          <a:p>
            <a:r>
              <a:rPr lang="ro-RO" sz="2000" dirty="0" smtClean="0"/>
              <a:t> </a:t>
            </a:r>
          </a:p>
          <a:p>
            <a:pPr algn="ctr"/>
            <a:endParaRPr lang="ro-RO" sz="3200" dirty="0" smtClean="0"/>
          </a:p>
          <a:p>
            <a:endParaRPr lang="ro-RO" dirty="0"/>
          </a:p>
        </p:txBody>
      </p:sp>
      <p:sp>
        <p:nvSpPr>
          <p:cNvPr id="3" name="Dreptunghi 2"/>
          <p:cNvSpPr/>
          <p:nvPr/>
        </p:nvSpPr>
        <p:spPr>
          <a:xfrm>
            <a:off x="2643174" y="22145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o-RO" b="1" dirty="0" smtClean="0"/>
              <a:t>se </a:t>
            </a:r>
            <a:r>
              <a:rPr lang="ro-RO" b="1" dirty="0" err="1" smtClean="0"/>
              <a:t>formeaza</a:t>
            </a:r>
            <a:r>
              <a:rPr lang="ro-RO" b="1" dirty="0" smtClean="0"/>
              <a:t> cu ajutorul tag-urilor &lt;OL&gt; si &lt;/OL&gt;, denumirea acestora venind din limba engleza „</a:t>
            </a:r>
            <a:r>
              <a:rPr lang="ro-RO" b="1" dirty="0" err="1" smtClean="0"/>
              <a:t>ordered</a:t>
            </a:r>
            <a:r>
              <a:rPr lang="ro-RO" b="1" dirty="0" smtClean="0"/>
              <a:t> </a:t>
            </a:r>
            <a:r>
              <a:rPr lang="ro-RO" b="1" dirty="0" err="1" smtClean="0"/>
              <a:t>list</a:t>
            </a:r>
            <a:r>
              <a:rPr lang="ro-RO" b="1" dirty="0" smtClean="0"/>
              <a:t>” care </a:t>
            </a:r>
            <a:r>
              <a:rPr lang="ro-RO" b="1" dirty="0" err="1" smtClean="0"/>
              <a:t>inseamna</a:t>
            </a:r>
            <a:r>
              <a:rPr lang="ro-RO" b="1" dirty="0" smtClean="0"/>
              <a:t> lista ordonata. </a:t>
            </a:r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928802"/>
            <a:ext cx="59293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o-RO" sz="2000" dirty="0" smtClean="0"/>
          </a:p>
          <a:p>
            <a:r>
              <a:rPr lang="ro-RO" sz="2000" dirty="0" smtClean="0"/>
              <a:t> </a:t>
            </a:r>
          </a:p>
          <a:p>
            <a:pPr algn="ctr"/>
            <a:endParaRPr lang="ro-RO" sz="3200" dirty="0" smtClean="0"/>
          </a:p>
          <a:p>
            <a:endParaRPr lang="ro-RO" dirty="0"/>
          </a:p>
        </p:txBody>
      </p:sp>
      <p:sp>
        <p:nvSpPr>
          <p:cNvPr id="3" name="Dreptunghi 2"/>
          <p:cNvSpPr/>
          <p:nvPr/>
        </p:nvSpPr>
        <p:spPr>
          <a:xfrm>
            <a:off x="2000232" y="1571612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dirty="0" smtClean="0"/>
              <a:t>Crearea unui tabel</a:t>
            </a:r>
          </a:p>
          <a:p>
            <a:r>
              <a:rPr lang="ro-RO" b="1" dirty="0" smtClean="0"/>
              <a:t>   Pentru </a:t>
            </a:r>
            <a:r>
              <a:rPr lang="ro-RO" b="1" dirty="0" smtClean="0"/>
              <a:t>a crea un tabel, trebuie sa folosim tag-urile &lt;TABLE&gt; si &lt;/TABLE&gt;. Tot ce va fi scris intre aceste tag-uri va forma un tabel. </a:t>
            </a:r>
            <a:endParaRPr lang="ro-RO" b="1" dirty="0" smtClean="0"/>
          </a:p>
          <a:p>
            <a:r>
              <a:rPr lang="ro-RO" b="1" dirty="0" smtClean="0"/>
              <a:t> </a:t>
            </a:r>
            <a:r>
              <a:rPr lang="ro-RO" b="1" dirty="0" smtClean="0"/>
              <a:t>  </a:t>
            </a:r>
            <a:r>
              <a:rPr lang="ro-RO" b="1" dirty="0" err="1" smtClean="0"/>
              <a:t>Dupa</a:t>
            </a:r>
            <a:r>
              <a:rPr lang="ro-RO" b="1" dirty="0" smtClean="0"/>
              <a:t> </a:t>
            </a:r>
            <a:r>
              <a:rPr lang="ro-RO" b="1" dirty="0" smtClean="0"/>
              <a:t>tag-ul &lt;TABLE&gt; </a:t>
            </a:r>
            <a:r>
              <a:rPr lang="ro-RO" b="1" dirty="0" err="1" smtClean="0"/>
              <a:t>urmeaza</a:t>
            </a:r>
            <a:r>
              <a:rPr lang="ro-RO" b="1" dirty="0" smtClean="0"/>
              <a:t> tag-ul &lt;TR&gt; care vine de la "Table </a:t>
            </a:r>
            <a:r>
              <a:rPr lang="ro-RO" b="1" dirty="0" err="1" smtClean="0"/>
              <a:t>Row</a:t>
            </a:r>
            <a:r>
              <a:rPr lang="ro-RO" b="1" dirty="0" smtClean="0"/>
              <a:t>" (</a:t>
            </a:r>
            <a:r>
              <a:rPr lang="ro-RO" b="1" dirty="0" err="1" smtClean="0"/>
              <a:t>randul</a:t>
            </a:r>
            <a:r>
              <a:rPr lang="ro-RO" b="1" dirty="0" smtClean="0"/>
              <a:t> tabelului) si </a:t>
            </a:r>
            <a:r>
              <a:rPr lang="ro-RO" b="1" dirty="0" err="1" smtClean="0"/>
              <a:t>reprezinta</a:t>
            </a:r>
            <a:r>
              <a:rPr lang="ro-RO" b="1" dirty="0" smtClean="0"/>
              <a:t> introducerea unui </a:t>
            </a:r>
            <a:r>
              <a:rPr lang="ro-RO" b="1" dirty="0" err="1" smtClean="0"/>
              <a:t>rand</a:t>
            </a:r>
            <a:r>
              <a:rPr lang="ro-RO" b="1" dirty="0" smtClean="0"/>
              <a:t> in cadrul tabelului. </a:t>
            </a:r>
            <a:endParaRPr lang="ro-RO" b="1" dirty="0" smtClean="0"/>
          </a:p>
          <a:p>
            <a:r>
              <a:rPr lang="ro-RO" b="1" dirty="0" smtClean="0"/>
              <a:t> </a:t>
            </a:r>
            <a:r>
              <a:rPr lang="ro-RO" b="1" dirty="0" smtClean="0"/>
              <a:t>   Tot </a:t>
            </a:r>
            <a:r>
              <a:rPr lang="ro-RO" b="1" dirty="0" smtClean="0"/>
              <a:t>ce va fi scris intre tag-urile &lt;TR&gt; si &lt;/TR&gt; va forma un </a:t>
            </a:r>
            <a:r>
              <a:rPr lang="ro-RO" b="1" dirty="0" err="1" smtClean="0"/>
              <a:t>rand</a:t>
            </a:r>
            <a:r>
              <a:rPr lang="ro-RO" b="1" dirty="0" smtClean="0"/>
              <a:t> al tabelului. </a:t>
            </a:r>
            <a:endParaRPr lang="ro-RO" b="1" dirty="0" smtClean="0"/>
          </a:p>
          <a:p>
            <a:r>
              <a:rPr lang="ro-RO" b="1" dirty="0" smtClean="0"/>
              <a:t>    </a:t>
            </a:r>
            <a:r>
              <a:rPr lang="ro-RO" b="1" dirty="0" err="1" smtClean="0"/>
              <a:t>Dupa</a:t>
            </a:r>
            <a:r>
              <a:rPr lang="ro-RO" b="1" dirty="0" smtClean="0"/>
              <a:t> </a:t>
            </a:r>
            <a:r>
              <a:rPr lang="ro-RO" b="1" dirty="0" smtClean="0"/>
              <a:t>crearea unui </a:t>
            </a:r>
            <a:r>
              <a:rPr lang="ro-RO" b="1" dirty="0" err="1" smtClean="0"/>
              <a:t>rand</a:t>
            </a:r>
            <a:r>
              <a:rPr lang="ro-RO" b="1" dirty="0" smtClean="0"/>
              <a:t>, trebuie sa </a:t>
            </a:r>
            <a:r>
              <a:rPr lang="ro-RO" b="1" dirty="0" err="1" smtClean="0"/>
              <a:t>adaugam</a:t>
            </a:r>
            <a:r>
              <a:rPr lang="ro-RO" b="1" dirty="0" smtClean="0"/>
              <a:t> in cadrul acestuia, </a:t>
            </a:r>
            <a:r>
              <a:rPr lang="ro-RO" b="1" dirty="0" err="1" smtClean="0"/>
              <a:t>cateva</a:t>
            </a:r>
            <a:r>
              <a:rPr lang="ro-RO" b="1" dirty="0" smtClean="0"/>
              <a:t> celule, cu ajutorul tag-urilor &lt;TD&gt; si &lt;/TD&gt;. </a:t>
            </a:r>
            <a:endParaRPr lang="ro-RO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928802"/>
            <a:ext cx="59293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o-RO" sz="2000" dirty="0" smtClean="0"/>
          </a:p>
          <a:p>
            <a:r>
              <a:rPr lang="ro-RO" sz="2000" dirty="0" smtClean="0"/>
              <a:t> </a:t>
            </a:r>
          </a:p>
          <a:p>
            <a:pPr algn="ctr"/>
            <a:endParaRPr lang="ro-RO" sz="3200" dirty="0" smtClean="0"/>
          </a:p>
          <a:p>
            <a:endParaRPr lang="ro-RO" dirty="0"/>
          </a:p>
        </p:txBody>
      </p:sp>
      <p:sp>
        <p:nvSpPr>
          <p:cNvPr id="3" name="Dreptunghi 2"/>
          <p:cNvSpPr/>
          <p:nvPr/>
        </p:nvSpPr>
        <p:spPr>
          <a:xfrm>
            <a:off x="1928794" y="1071546"/>
            <a:ext cx="457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b="1" dirty="0" smtClean="0"/>
              <a:t>Folosirea cadrelor intr-o pagina web</a:t>
            </a:r>
          </a:p>
          <a:p>
            <a:r>
              <a:rPr lang="ro-RO" b="1" dirty="0" smtClean="0"/>
              <a:t>   Pentru </a:t>
            </a:r>
            <a:r>
              <a:rPr lang="ro-RO" b="1" dirty="0" smtClean="0"/>
              <a:t>a </a:t>
            </a:r>
            <a:r>
              <a:rPr lang="ro-RO" b="1" dirty="0" err="1" smtClean="0"/>
              <a:t>imparti</a:t>
            </a:r>
            <a:r>
              <a:rPr lang="ro-RO" b="1" dirty="0" smtClean="0"/>
              <a:t> o pagina web in mai multe cadre, trebuie sa folosim, </a:t>
            </a:r>
            <a:r>
              <a:rPr lang="ro-RO" b="1" dirty="0" err="1" smtClean="0"/>
              <a:t>inainte</a:t>
            </a:r>
            <a:r>
              <a:rPr lang="ro-RO" b="1" dirty="0" smtClean="0"/>
              <a:t> de tag-ul &lt;BODY&gt;, tag-ul &lt;FRAMESET&gt; </a:t>
            </a:r>
            <a:r>
              <a:rPr lang="ro-RO" b="1" dirty="0" err="1" smtClean="0"/>
              <a:t>insotit</a:t>
            </a:r>
            <a:r>
              <a:rPr lang="ro-RO" b="1" dirty="0" smtClean="0"/>
              <a:t> de unul dintre atributele &lt;COLS&gt; sau &lt;ROWS&gt;, pentru a defini exact cum va fi </a:t>
            </a:r>
            <a:r>
              <a:rPr lang="ro-RO" b="1" dirty="0" err="1" smtClean="0"/>
              <a:t>impartita</a:t>
            </a:r>
            <a:r>
              <a:rPr lang="ro-RO" b="1" dirty="0" smtClean="0"/>
              <a:t> pagina respectiva. Astfel pentru a </a:t>
            </a:r>
            <a:r>
              <a:rPr lang="ro-RO" b="1" dirty="0" err="1" smtClean="0"/>
              <a:t>imparti</a:t>
            </a:r>
            <a:r>
              <a:rPr lang="ro-RO" b="1" dirty="0" smtClean="0"/>
              <a:t> pagina in doua cadre orizontale vom folosi </a:t>
            </a:r>
            <a:r>
              <a:rPr lang="ro-RO" b="1" dirty="0" err="1" smtClean="0"/>
              <a:t>urmatoarea</a:t>
            </a:r>
            <a:r>
              <a:rPr lang="ro-RO" b="1" dirty="0" smtClean="0"/>
              <a:t> linie de cod: </a:t>
            </a:r>
          </a:p>
          <a:p>
            <a:r>
              <a:rPr lang="ro-RO" dirty="0" smtClean="0"/>
              <a:t>&lt;FRAMESET ROWS="70</a:t>
            </a:r>
            <a:r>
              <a:rPr lang="ro-RO" dirty="0" smtClean="0"/>
              <a:t>%,*"&gt;</a:t>
            </a:r>
            <a:r>
              <a:rPr lang="ro-RO" b="1" dirty="0" smtClean="0"/>
              <a:t> </a:t>
            </a:r>
            <a:endParaRPr lang="ro-RO" b="1" dirty="0" smtClean="0"/>
          </a:p>
          <a:p>
            <a:r>
              <a:rPr lang="ro-RO" b="1" dirty="0" err="1" smtClean="0"/>
              <a:t>Alaturi</a:t>
            </a:r>
            <a:r>
              <a:rPr lang="ro-RO" b="1" dirty="0" smtClean="0"/>
              <a:t> </a:t>
            </a:r>
            <a:r>
              <a:rPr lang="ro-RO" b="1" dirty="0" smtClean="0"/>
              <a:t>de tag-ul &lt;FRAMESET&gt; se mai folosesc si atributele &lt;FRAMESPACING&gt;, pentru </a:t>
            </a:r>
            <a:r>
              <a:rPr lang="ro-RO" b="1" dirty="0" err="1" smtClean="0"/>
              <a:t>marimea</a:t>
            </a:r>
            <a:r>
              <a:rPr lang="ro-RO" b="1" dirty="0" smtClean="0"/>
              <a:t> spatiilor dintre cadre si &lt;FRAMEBORDER&gt;, care se refera la cadrele definite, daca au sau nu chenar, valorile sale fiind "yes" sau "no". Astfel, linia completa pentru definirea a doua cadre orizontale va fi </a:t>
            </a:r>
            <a:r>
              <a:rPr lang="ro-RO" b="1" dirty="0" err="1" smtClean="0"/>
              <a:t>urmatoarea</a:t>
            </a:r>
            <a:r>
              <a:rPr lang="ro-RO" b="1" dirty="0" smtClean="0"/>
              <a:t>: </a:t>
            </a:r>
          </a:p>
          <a:p>
            <a:r>
              <a:rPr lang="ro-RO" dirty="0" smtClean="0"/>
              <a:t>&lt;FRAMESET ROWS="70%,*" FRAMEBORDER="no" FRAMESPACING="0"&gt; </a:t>
            </a:r>
            <a:r>
              <a:rPr lang="ro-RO" b="1" dirty="0" smtClean="0"/>
              <a:t/>
            </a:r>
            <a:br>
              <a:rPr lang="ro-RO" b="1" dirty="0" smtClean="0"/>
            </a:br>
            <a:endParaRPr lang="ro-RO" b="1" dirty="0" smtClean="0"/>
          </a:p>
          <a:p>
            <a:endParaRPr lang="ro-RO" dirty="0" smtClean="0"/>
          </a:p>
          <a:p>
            <a:endParaRPr lang="ro-RO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352800" y="2209800"/>
            <a:ext cx="2438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o-RO" sz="2800" b="1" dirty="0" smtClean="0">
                <a:latin typeface="+mn-lt"/>
              </a:rPr>
              <a:t>Mult succes!</a:t>
            </a:r>
            <a:endParaRPr lang="en-US" sz="2800" b="1" dirty="0">
              <a:latin typeface="+mn-lt"/>
            </a:endParaRPr>
          </a:p>
        </p:txBody>
      </p:sp>
      <p:sp>
        <p:nvSpPr>
          <p:cNvPr id="14344" name="Text Box 8">
            <a:hlinkClick r:id="rId3"/>
          </p:cNvPr>
          <p:cNvSpPr txBox="1">
            <a:spLocks noChangeArrowheads="1"/>
          </p:cNvSpPr>
          <p:nvPr/>
        </p:nvSpPr>
        <p:spPr bwMode="auto">
          <a:xfrm>
            <a:off x="2705100" y="3242846"/>
            <a:ext cx="3733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o-RO" sz="1600" b="1" dirty="0" smtClean="0">
                <a:latin typeface="+mn-lt"/>
              </a:rPr>
              <a:t>Mă bucur să pot utiliza ce am învățat la școală.</a:t>
            </a:r>
            <a:endParaRPr lang="en-US" sz="1600" b="1" dirty="0">
              <a:latin typeface="+mn-lt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Îndrumar de creare pagină web cu HTML</a:t>
            </a:r>
            <a:endParaRPr lang="en-US" dirty="0"/>
          </a:p>
        </p:txBody>
      </p:sp>
      <p:sp>
        <p:nvSpPr>
          <p:cNvPr id="7066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/>
              <a:t>Tatăl meu are o firmă de proiectare construcţii civile. Zilele trecue era foarte suparat că nu mai are clienţi şi nu ştie cum să-şi facă o reclamă mai eficientă. </a:t>
            </a:r>
          </a:p>
          <a:p>
            <a:r>
              <a:rPr lang="ro-RO" dirty="0" smtClean="0"/>
              <a:t>I-am explicat că poate folosi Internetul pentru aşa ceva şi i-am şi demonstrat căutând firme asemănătoare din oraş.</a:t>
            </a:r>
          </a:p>
          <a:p>
            <a:r>
              <a:rPr lang="ro-RO" dirty="0" smtClean="0"/>
              <a:t>Erau prezente toate firmele competitoare.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ro-RO" dirty="0" smtClean="0"/>
              <a:t>Vreau să mă-nveţi să folosesc Internetul în interesul meu!</a:t>
            </a:r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928802"/>
            <a:ext cx="592935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Trebuie</a:t>
            </a:r>
            <a:r>
              <a:rPr lang="en-US" sz="3200" dirty="0" smtClean="0"/>
              <a:t> s</a:t>
            </a:r>
            <a:r>
              <a:rPr lang="ro-RO" sz="3200" dirty="0" smtClean="0"/>
              <a:t>ă-i explic cât mai simplu cum poate să-şi creeze propriul site Web.</a:t>
            </a:r>
          </a:p>
          <a:p>
            <a:pPr algn="ctr"/>
            <a:r>
              <a:rPr lang="ro-RO" sz="3200" dirty="0" smtClean="0"/>
              <a:t>Să-ncepem!</a:t>
            </a:r>
          </a:p>
          <a:p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071546"/>
            <a:ext cx="5929354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dirty="0" smtClean="0"/>
              <a:t>Un document HTML</a:t>
            </a:r>
            <a:r>
              <a:rPr lang="ro-RO" sz="2000" dirty="0" smtClean="0"/>
              <a:t> </a:t>
            </a:r>
            <a:r>
              <a:rPr lang="ro-RO" sz="2000" dirty="0" err="1" smtClean="0"/>
              <a:t>contine</a:t>
            </a:r>
            <a:r>
              <a:rPr lang="ro-RO" sz="2000" dirty="0" smtClean="0"/>
              <a:t> tag</a:t>
            </a:r>
            <a:r>
              <a:rPr lang="ro-RO" sz="2000" dirty="0" smtClean="0"/>
              <a:t>-</a:t>
            </a:r>
            <a:r>
              <a:rPr lang="ro-RO" sz="2000" dirty="0" smtClean="0"/>
              <a:t>uri</a:t>
            </a:r>
          </a:p>
          <a:p>
            <a:pPr algn="ctr"/>
            <a:endParaRPr lang="ro-RO" sz="2000" dirty="0" smtClean="0"/>
          </a:p>
          <a:p>
            <a:pPr algn="ctr"/>
            <a:r>
              <a:rPr lang="ro-RO" sz="3200" dirty="0" smtClean="0"/>
              <a:t> </a:t>
            </a:r>
          </a:p>
          <a:p>
            <a:endParaRPr lang="ro-RO" sz="3200" dirty="0" smtClean="0"/>
          </a:p>
          <a:p>
            <a:endParaRPr lang="ro-RO" sz="3200" dirty="0" smtClean="0"/>
          </a:p>
          <a:p>
            <a:endParaRPr lang="ro-RO" dirty="0"/>
          </a:p>
        </p:txBody>
      </p:sp>
      <p:sp>
        <p:nvSpPr>
          <p:cNvPr id="3" name="Dreptunghi 2"/>
          <p:cNvSpPr/>
          <p:nvPr/>
        </p:nvSpPr>
        <p:spPr>
          <a:xfrm>
            <a:off x="2285984" y="178592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o-RO" b="1" dirty="0" smtClean="0"/>
              <a:t>&lt;HTML&gt; - cu acest </a:t>
            </a:r>
            <a:r>
              <a:rPr lang="ro-RO" b="1" dirty="0" err="1" smtClean="0"/>
              <a:t>tag</a:t>
            </a:r>
            <a:r>
              <a:rPr lang="ro-RO" b="1" dirty="0" smtClean="0"/>
              <a:t> </a:t>
            </a:r>
            <a:r>
              <a:rPr lang="ro-RO" b="1" dirty="0" err="1" smtClean="0"/>
              <a:t>incepe</a:t>
            </a:r>
            <a:r>
              <a:rPr lang="ro-RO" b="1" dirty="0" smtClean="0"/>
              <a:t> orice document HTML. Prin folosirea acestui </a:t>
            </a:r>
            <a:r>
              <a:rPr lang="ro-RO" b="1" dirty="0" err="1" smtClean="0"/>
              <a:t>tag</a:t>
            </a:r>
            <a:r>
              <a:rPr lang="ro-RO" b="1" dirty="0" smtClean="0"/>
              <a:t> ii spunem </a:t>
            </a:r>
            <a:r>
              <a:rPr lang="ro-RO" b="1" dirty="0" err="1" smtClean="0"/>
              <a:t>browser-ului</a:t>
            </a:r>
            <a:r>
              <a:rPr lang="ro-RO" b="1" dirty="0" smtClean="0"/>
              <a:t> ca este vorba de un </a:t>
            </a:r>
            <a:r>
              <a:rPr lang="ro-RO" b="1" dirty="0" err="1" smtClean="0"/>
              <a:t>fisier</a:t>
            </a:r>
            <a:r>
              <a:rPr lang="ro-RO" b="1" dirty="0" smtClean="0"/>
              <a:t> HTML pentru a </a:t>
            </a:r>
            <a:r>
              <a:rPr lang="ro-RO" b="1" dirty="0" err="1" smtClean="0"/>
              <a:t>il</a:t>
            </a:r>
            <a:r>
              <a:rPr lang="ro-RO" b="1" dirty="0" smtClean="0"/>
              <a:t> putea </a:t>
            </a:r>
            <a:r>
              <a:rPr lang="ro-RO" b="1" dirty="0" err="1" smtClean="0"/>
              <a:t>afisa</a:t>
            </a:r>
            <a:r>
              <a:rPr lang="ro-RO" b="1" dirty="0" smtClean="0"/>
              <a:t>.</a:t>
            </a:r>
            <a:br>
              <a:rPr lang="ro-RO" b="1" dirty="0" smtClean="0"/>
            </a:br>
            <a:r>
              <a:rPr lang="ro-RO" b="1" dirty="0" smtClean="0"/>
              <a:t>&lt;HEAD&gt; - intre aceste tag-uri sunt trecute, pe </a:t>
            </a:r>
            <a:r>
              <a:rPr lang="ro-RO" b="1" dirty="0" err="1" smtClean="0"/>
              <a:t>langa</a:t>
            </a:r>
            <a:r>
              <a:rPr lang="ro-RO" b="1" dirty="0" smtClean="0"/>
              <a:t> titlul paginii, diverse </a:t>
            </a:r>
            <a:r>
              <a:rPr lang="ro-RO" b="1" dirty="0" err="1" smtClean="0"/>
              <a:t>informatii</a:t>
            </a:r>
            <a:r>
              <a:rPr lang="ro-RO" b="1" dirty="0" smtClean="0"/>
              <a:t> folositoare pentru </a:t>
            </a:r>
            <a:r>
              <a:rPr lang="ro-RO" b="1" dirty="0" err="1" smtClean="0"/>
              <a:t>browser-ul</a:t>
            </a:r>
            <a:r>
              <a:rPr lang="ro-RO" b="1" dirty="0" smtClean="0"/>
              <a:t> de internet, </a:t>
            </a:r>
            <a:r>
              <a:rPr lang="ro-RO" b="1" dirty="0" err="1" smtClean="0"/>
              <a:t>informatii</a:t>
            </a:r>
            <a:r>
              <a:rPr lang="ro-RO" b="1" dirty="0" smtClean="0"/>
              <a:t> pe care le vom descoperi pe parcursul acestui curs.</a:t>
            </a:r>
            <a:br>
              <a:rPr lang="ro-RO" b="1" dirty="0" smtClean="0"/>
            </a:br>
            <a:r>
              <a:rPr lang="ro-RO" b="1" dirty="0" smtClean="0"/>
              <a:t>&lt;/HEAD&gt; - acesta este tag-ul de </a:t>
            </a:r>
            <a:r>
              <a:rPr lang="ro-RO" b="1" dirty="0" err="1" smtClean="0"/>
              <a:t>incheiere</a:t>
            </a:r>
            <a:r>
              <a:rPr lang="ro-RO" b="1" dirty="0" smtClean="0"/>
              <a:t> al tag-ului &lt;HEAD&gt; </a:t>
            </a:r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reptunghi 3"/>
          <p:cNvSpPr/>
          <p:nvPr/>
        </p:nvSpPr>
        <p:spPr>
          <a:xfrm>
            <a:off x="1714480" y="1071546"/>
            <a:ext cx="550072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b="1" dirty="0" smtClean="0"/>
              <a:t/>
            </a:r>
            <a:br>
              <a:rPr lang="ro-RO" b="1" dirty="0" smtClean="0"/>
            </a:br>
            <a:r>
              <a:rPr lang="ro-RO" b="1" dirty="0" smtClean="0"/>
              <a:t>&lt;</a:t>
            </a:r>
            <a:r>
              <a:rPr lang="ro-RO" b="1" dirty="0" smtClean="0"/>
              <a:t>TITLE&gt; - cu ajutorul acestei perechi de tag-uri vei putea da un titlu documentului </a:t>
            </a:r>
            <a:r>
              <a:rPr lang="ro-RO" b="1" dirty="0" err="1" smtClean="0"/>
              <a:t>tau</a:t>
            </a:r>
            <a:r>
              <a:rPr lang="ro-RO" b="1" dirty="0" smtClean="0"/>
              <a:t>. Astfel, textul pe care </a:t>
            </a:r>
            <a:r>
              <a:rPr lang="ro-RO" b="1" dirty="0" err="1" smtClean="0"/>
              <a:t>il</a:t>
            </a:r>
            <a:r>
              <a:rPr lang="ro-RO" b="1" dirty="0" smtClean="0"/>
              <a:t> vei scrie intre aceste tag-uri va fi </a:t>
            </a:r>
            <a:r>
              <a:rPr lang="ro-RO" b="1" dirty="0" err="1" smtClean="0"/>
              <a:t>afisat</a:t>
            </a:r>
            <a:r>
              <a:rPr lang="ro-RO" b="1" dirty="0" smtClean="0"/>
              <a:t> in bara de titlu a documentului.</a:t>
            </a:r>
            <a:br>
              <a:rPr lang="ro-RO" b="1" dirty="0" smtClean="0"/>
            </a:br>
            <a:r>
              <a:rPr lang="ro-RO" b="1" dirty="0" smtClean="0"/>
              <a:t>&lt;/</a:t>
            </a:r>
            <a:r>
              <a:rPr lang="ro-RO" b="1" dirty="0" smtClean="0"/>
              <a:t>TITLE&gt; - este tag-ul de încheiere al tag-ului &lt;TITLE&gt;. Arata </a:t>
            </a:r>
            <a:r>
              <a:rPr lang="ro-RO" b="1" dirty="0" err="1" smtClean="0"/>
              <a:t>sfarsitul</a:t>
            </a:r>
            <a:r>
              <a:rPr lang="ro-RO" b="1" dirty="0" smtClean="0"/>
              <a:t> titlului documentului.</a:t>
            </a:r>
            <a:br>
              <a:rPr lang="ro-RO" b="1" dirty="0" smtClean="0"/>
            </a:br>
            <a:r>
              <a:rPr lang="ro-RO" b="1" dirty="0" smtClean="0"/>
              <a:t>&lt;</a:t>
            </a:r>
            <a:r>
              <a:rPr lang="ro-RO" b="1" dirty="0" smtClean="0"/>
              <a:t>BODY&gt; - </a:t>
            </a:r>
            <a:r>
              <a:rPr lang="ro-RO" b="1" dirty="0" err="1" smtClean="0"/>
              <a:t>odata</a:t>
            </a:r>
            <a:r>
              <a:rPr lang="ro-RO" b="1" dirty="0" smtClean="0"/>
              <a:t> cu acest </a:t>
            </a:r>
            <a:r>
              <a:rPr lang="ro-RO" b="1" dirty="0" err="1" smtClean="0"/>
              <a:t>tag</a:t>
            </a:r>
            <a:r>
              <a:rPr lang="ro-RO" b="1" dirty="0" smtClean="0"/>
              <a:t> </a:t>
            </a:r>
            <a:r>
              <a:rPr lang="ro-RO" b="1" dirty="0" err="1" smtClean="0"/>
              <a:t>incepe</a:t>
            </a:r>
            <a:r>
              <a:rPr lang="ro-RO" b="1" dirty="0" smtClean="0"/>
              <a:t> </a:t>
            </a:r>
            <a:r>
              <a:rPr lang="ro-RO" b="1" dirty="0" err="1" smtClean="0"/>
              <a:t>continutul</a:t>
            </a:r>
            <a:r>
              <a:rPr lang="ro-RO" b="1" dirty="0" smtClean="0"/>
              <a:t> paginii web. Tot ce vei scrie intre tag-urile &lt;BODY&gt; si &lt;/BODY&gt; va fi </a:t>
            </a:r>
            <a:r>
              <a:rPr lang="ro-RO" b="1" dirty="0" err="1" smtClean="0"/>
              <a:t>afisat</a:t>
            </a:r>
            <a:r>
              <a:rPr lang="ro-RO" b="1" dirty="0" smtClean="0"/>
              <a:t>, de </a:t>
            </a:r>
            <a:r>
              <a:rPr lang="ro-RO" b="1" dirty="0" err="1" smtClean="0"/>
              <a:t>catre</a:t>
            </a:r>
            <a:r>
              <a:rPr lang="ro-RO" b="1" dirty="0" smtClean="0"/>
              <a:t> </a:t>
            </a:r>
            <a:r>
              <a:rPr lang="ro-RO" b="1" dirty="0" err="1" smtClean="0"/>
              <a:t>browser</a:t>
            </a:r>
            <a:r>
              <a:rPr lang="ro-RO" b="1" dirty="0" smtClean="0"/>
              <a:t>, pe ecranul monitorului.</a:t>
            </a:r>
            <a:br>
              <a:rPr lang="ro-RO" b="1" dirty="0" smtClean="0"/>
            </a:br>
            <a:r>
              <a:rPr lang="ro-RO" b="1" dirty="0" smtClean="0"/>
              <a:t>&lt;/</a:t>
            </a:r>
            <a:r>
              <a:rPr lang="ro-RO" b="1" dirty="0" smtClean="0"/>
              <a:t>BODY&gt; - ii spui </a:t>
            </a:r>
            <a:r>
              <a:rPr lang="ro-RO" b="1" dirty="0" err="1" smtClean="0"/>
              <a:t>browser-ului</a:t>
            </a:r>
            <a:r>
              <a:rPr lang="ro-RO" b="1" dirty="0" smtClean="0"/>
              <a:t> ca ai terminat de scris </a:t>
            </a:r>
            <a:r>
              <a:rPr lang="ro-RO" b="1" dirty="0" err="1" smtClean="0"/>
              <a:t>continutul</a:t>
            </a:r>
            <a:r>
              <a:rPr lang="ro-RO" b="1" dirty="0" smtClean="0"/>
              <a:t> paginii. Tot ceea ce vei scrie </a:t>
            </a:r>
            <a:r>
              <a:rPr lang="ro-RO" b="1" dirty="0" err="1" smtClean="0"/>
              <a:t>dupa</a:t>
            </a:r>
            <a:r>
              <a:rPr lang="ro-RO" b="1" dirty="0" smtClean="0"/>
              <a:t> acest </a:t>
            </a:r>
            <a:r>
              <a:rPr lang="ro-RO" b="1" dirty="0" err="1" smtClean="0"/>
              <a:t>tag</a:t>
            </a:r>
            <a:r>
              <a:rPr lang="ro-RO" b="1" dirty="0" smtClean="0"/>
              <a:t> nu va mai fi </a:t>
            </a:r>
            <a:r>
              <a:rPr lang="ro-RO" b="1" dirty="0" err="1" smtClean="0"/>
              <a:t>afisat</a:t>
            </a:r>
            <a:r>
              <a:rPr lang="ro-RO" b="1" dirty="0" smtClean="0"/>
              <a:t>. </a:t>
            </a:r>
            <a:br>
              <a:rPr lang="ro-RO" b="1" dirty="0" smtClean="0"/>
            </a:br>
            <a:r>
              <a:rPr lang="ro-RO" b="1" dirty="0" smtClean="0"/>
              <a:t>&lt;/</a:t>
            </a:r>
            <a:r>
              <a:rPr lang="ro-RO" b="1" dirty="0" smtClean="0"/>
              <a:t>HTML&gt; - este tag-ul de încheiere al tag-ului &lt;HTML&gt;. Codul </a:t>
            </a:r>
            <a:r>
              <a:rPr lang="ro-RO" b="1" dirty="0" err="1" smtClean="0"/>
              <a:t>oricarui</a:t>
            </a:r>
            <a:r>
              <a:rPr lang="ro-RO" b="1" dirty="0" smtClean="0"/>
              <a:t> document se termina cu acest </a:t>
            </a:r>
            <a:r>
              <a:rPr lang="ro-RO" b="1" dirty="0" err="1" smtClean="0"/>
              <a:t>tag</a:t>
            </a:r>
            <a:r>
              <a:rPr lang="ro-RO" b="1" dirty="0" smtClean="0"/>
              <a:t>.</a:t>
            </a:r>
            <a:br>
              <a:rPr lang="ro-RO" b="1" dirty="0" smtClean="0"/>
            </a:br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928802"/>
            <a:ext cx="592935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 smtClean="0"/>
              <a:t>Ce sunt atributele?</a:t>
            </a:r>
          </a:p>
          <a:p>
            <a:r>
              <a:rPr lang="ro-RO" sz="3200" b="1" dirty="0" smtClean="0"/>
              <a:t>Atributele pot fi definite ca </a:t>
            </a:r>
            <a:r>
              <a:rPr lang="ro-RO" sz="3200" b="1" dirty="0" err="1" smtClean="0"/>
              <a:t>niste</a:t>
            </a:r>
            <a:r>
              <a:rPr lang="ro-RO" sz="3200" b="1" dirty="0" smtClean="0"/>
              <a:t> </a:t>
            </a:r>
            <a:r>
              <a:rPr lang="ro-RO" sz="3200" b="1" dirty="0" err="1" smtClean="0"/>
              <a:t>proprietati</a:t>
            </a:r>
            <a:r>
              <a:rPr lang="ro-RO" sz="3200" b="1" dirty="0" smtClean="0"/>
              <a:t> ale tag-urilor. Atributele se pun numai in tag-ul de </a:t>
            </a:r>
            <a:r>
              <a:rPr lang="ro-RO" sz="3200" b="1" dirty="0" err="1" smtClean="0"/>
              <a:t>inceput</a:t>
            </a:r>
            <a:r>
              <a:rPr lang="ro-RO" sz="3200" b="1" dirty="0" smtClean="0"/>
              <a:t>. Daca un </a:t>
            </a:r>
            <a:r>
              <a:rPr lang="ro-RO" sz="3200" b="1" dirty="0" err="1" smtClean="0"/>
              <a:t>tag</a:t>
            </a:r>
            <a:r>
              <a:rPr lang="ro-RO" sz="3200" b="1" dirty="0" smtClean="0"/>
              <a:t> nu are nici un atribut, atunci </a:t>
            </a:r>
            <a:r>
              <a:rPr lang="ro-RO" sz="3200" b="1" dirty="0" err="1" smtClean="0"/>
              <a:t>browser-ul</a:t>
            </a:r>
            <a:r>
              <a:rPr lang="ro-RO" sz="3200" b="1" dirty="0" smtClean="0"/>
              <a:t> va lua in considerare valorile implicite ale tag-ului respectiv.</a:t>
            </a:r>
          </a:p>
          <a:p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214422"/>
            <a:ext cx="59293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000" b="1" dirty="0" smtClean="0"/>
              <a:t>Atributul BGCOLOR care se </a:t>
            </a:r>
            <a:r>
              <a:rPr lang="ro-RO" sz="2000" b="1" dirty="0" err="1" smtClean="0"/>
              <a:t>foloseste</a:t>
            </a:r>
            <a:r>
              <a:rPr lang="ro-RO" sz="2000" b="1" dirty="0" smtClean="0"/>
              <a:t> cu tag-ul &lt;BODY&gt; indica ce culoare va avea fondul viitoarei pagini web</a:t>
            </a:r>
            <a:r>
              <a:rPr lang="ro-RO" sz="2000" b="1" dirty="0" smtClean="0"/>
              <a:t>.</a:t>
            </a:r>
          </a:p>
          <a:p>
            <a:pPr algn="ctr"/>
            <a:endParaRPr lang="ro-RO" sz="2000" dirty="0"/>
          </a:p>
        </p:txBody>
      </p:sp>
      <p:sp>
        <p:nvSpPr>
          <p:cNvPr id="3" name="Dreptunghi 2"/>
          <p:cNvSpPr/>
          <p:nvPr/>
        </p:nvSpPr>
        <p:spPr>
          <a:xfrm>
            <a:off x="1571604" y="1857364"/>
            <a:ext cx="56436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000" b="1" dirty="0" smtClean="0"/>
              <a:t>Pentru alegerea caracteristicilor unui text, putem folosi tag-ul &lt;FONT&gt;. Acest </a:t>
            </a:r>
            <a:r>
              <a:rPr lang="ro-RO" sz="2000" b="1" dirty="0" err="1" smtClean="0"/>
              <a:t>tag</a:t>
            </a:r>
            <a:r>
              <a:rPr lang="ro-RO" sz="2000" b="1" dirty="0" smtClean="0"/>
              <a:t> accepta mai multe atribute (color, face, </a:t>
            </a:r>
            <a:r>
              <a:rPr lang="ro-RO" sz="2000" b="1" dirty="0" err="1" smtClean="0"/>
              <a:t>size</a:t>
            </a:r>
            <a:r>
              <a:rPr lang="ro-RO" sz="2000" b="1" dirty="0" smtClean="0"/>
              <a:t>) care ne vor ajuta in formatarea textelor. Atributul COLOR se refera la culoarea textului ce va fi </a:t>
            </a:r>
            <a:r>
              <a:rPr lang="ro-RO" sz="2000" b="1" dirty="0" err="1" smtClean="0"/>
              <a:t>incadrat</a:t>
            </a:r>
            <a:r>
              <a:rPr lang="ro-RO" sz="2000" b="1" dirty="0" smtClean="0"/>
              <a:t> de tag-urile &lt;FONT&gt; si &lt;/FONT&gt;, atributul FACE arata tipul fontului, iar atributul SIZE arata </a:t>
            </a:r>
            <a:r>
              <a:rPr lang="ro-RO" sz="2000" b="1" dirty="0" err="1" smtClean="0"/>
              <a:t>marimea</a:t>
            </a:r>
            <a:r>
              <a:rPr lang="ro-RO" sz="2000" b="1" dirty="0" smtClean="0"/>
              <a:t> fontului. </a:t>
            </a:r>
            <a:br>
              <a:rPr lang="ro-RO" sz="2000" b="1" dirty="0" smtClean="0"/>
            </a:br>
            <a:r>
              <a:rPr lang="ro-RO" sz="2000" b="1" dirty="0" smtClean="0"/>
              <a:t>Pentru a alege culoarea textului, trebuie sa </a:t>
            </a:r>
            <a:r>
              <a:rPr lang="ro-RO" sz="2000" b="1" dirty="0" err="1" smtClean="0"/>
              <a:t>consulti</a:t>
            </a:r>
            <a:r>
              <a:rPr lang="ro-RO" sz="2000" b="1" dirty="0" smtClean="0"/>
              <a:t> mai </a:t>
            </a:r>
            <a:r>
              <a:rPr lang="ro-RO" sz="2000" b="1" dirty="0" err="1" smtClean="0"/>
              <a:t>intai</a:t>
            </a:r>
            <a:r>
              <a:rPr lang="ro-RO" sz="2000" b="1" dirty="0" smtClean="0"/>
              <a:t> tabelul de culori, iar apoi, atunci </a:t>
            </a:r>
            <a:r>
              <a:rPr lang="ro-RO" sz="2000" b="1" dirty="0" err="1" smtClean="0"/>
              <a:t>cand</a:t>
            </a:r>
            <a:r>
              <a:rPr lang="ro-RO" sz="2000" b="1" dirty="0" smtClean="0"/>
              <a:t> te-ai </a:t>
            </a:r>
            <a:r>
              <a:rPr lang="ro-RO" sz="2000" b="1" dirty="0" err="1" smtClean="0"/>
              <a:t>hotarat</a:t>
            </a:r>
            <a:r>
              <a:rPr lang="ro-RO" sz="2000" b="1" dirty="0" smtClean="0"/>
              <a:t> ce culoare vei folosi, sa scrii codul sau numele acelei culori ca valoare a atributului COLOR.</a:t>
            </a:r>
            <a:br>
              <a:rPr lang="ro-RO" sz="2000" b="1" dirty="0" smtClean="0"/>
            </a:br>
            <a:endParaRPr lang="ro-RO" sz="20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1928802"/>
            <a:ext cx="592935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 sz="2000" b="1" dirty="0" smtClean="0"/>
          </a:p>
          <a:p>
            <a:pPr algn="ctr"/>
            <a:r>
              <a:rPr lang="ro-RO" sz="2000" b="1" dirty="0" smtClean="0"/>
              <a:t>Imagini</a:t>
            </a:r>
          </a:p>
          <a:p>
            <a:r>
              <a:rPr lang="ro-RO" sz="2000" b="1" dirty="0" smtClean="0"/>
              <a:t>Pentru </a:t>
            </a:r>
            <a:r>
              <a:rPr lang="ro-RO" sz="2000" b="1" dirty="0" smtClean="0"/>
              <a:t>a folosi imagini si in cadrul paginilor tale web trebuie sa </a:t>
            </a:r>
            <a:r>
              <a:rPr lang="ro-RO" sz="2000" b="1" dirty="0" err="1" smtClean="0"/>
              <a:t>folosesti</a:t>
            </a:r>
            <a:r>
              <a:rPr lang="ro-RO" sz="2000" b="1" dirty="0" smtClean="0"/>
              <a:t> tag-ul &lt;IMG&gt; </a:t>
            </a:r>
            <a:r>
              <a:rPr lang="ro-RO" sz="2000" b="1" dirty="0" err="1" smtClean="0"/>
              <a:t>insotit</a:t>
            </a:r>
            <a:r>
              <a:rPr lang="ro-RO" sz="2000" b="1" dirty="0" smtClean="0"/>
              <a:t> de atributul SRC (</a:t>
            </a:r>
            <a:r>
              <a:rPr lang="ro-RO" sz="2000" b="1" dirty="0" err="1" smtClean="0"/>
              <a:t>source</a:t>
            </a:r>
            <a:r>
              <a:rPr lang="ro-RO" sz="2000" b="1" dirty="0" smtClean="0"/>
              <a:t>) care indica adresa sau calea </a:t>
            </a:r>
            <a:r>
              <a:rPr lang="ro-RO" sz="2000" b="1" dirty="0" err="1" smtClean="0"/>
              <a:t>catre</a:t>
            </a:r>
            <a:r>
              <a:rPr lang="ro-RO" sz="2000" b="1" dirty="0" smtClean="0"/>
              <a:t> imaginea pe care vrei sa o </a:t>
            </a:r>
            <a:r>
              <a:rPr lang="ro-RO" sz="2000" b="1" dirty="0" err="1" smtClean="0"/>
              <a:t>folosesti</a:t>
            </a:r>
            <a:r>
              <a:rPr lang="ro-RO" sz="2000" b="1" dirty="0" smtClean="0"/>
              <a:t>.</a:t>
            </a:r>
            <a:br>
              <a:rPr lang="ro-RO" sz="2000" b="1" dirty="0" smtClean="0"/>
            </a:br>
            <a:r>
              <a:rPr lang="ro-RO" sz="2000" b="1" dirty="0" smtClean="0"/>
              <a:t>Forma generala a acestui </a:t>
            </a:r>
            <a:r>
              <a:rPr lang="ro-RO" sz="2000" b="1" dirty="0" err="1" smtClean="0"/>
              <a:t>tag</a:t>
            </a:r>
            <a:r>
              <a:rPr lang="ro-RO" sz="2000" b="1" dirty="0" smtClean="0"/>
              <a:t> va fi:</a:t>
            </a:r>
            <a:br>
              <a:rPr lang="ro-RO" sz="2000" b="1" dirty="0" smtClean="0"/>
            </a:br>
            <a:endParaRPr lang="ro-RO" sz="2000" b="1" dirty="0" smtClean="0"/>
          </a:p>
          <a:p>
            <a:r>
              <a:rPr lang="ro-RO" sz="2000" b="1" dirty="0" smtClean="0"/>
              <a:t>&lt;IMG SRC="</a:t>
            </a:r>
            <a:r>
              <a:rPr lang="ro-RO" sz="2000" b="1" dirty="0" err="1" smtClean="0"/>
              <a:t>numeleimaginii.extensie</a:t>
            </a:r>
            <a:r>
              <a:rPr lang="ro-RO" sz="2000" b="1" dirty="0" smtClean="0"/>
              <a:t>"&gt; </a:t>
            </a:r>
          </a:p>
          <a:p>
            <a:pPr algn="ctr"/>
            <a:endParaRPr lang="ro-RO" sz="3200" dirty="0" smtClean="0"/>
          </a:p>
          <a:p>
            <a:endParaRPr lang="ro-R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ool supplies design templat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business_flight">
      <a:majorFont>
        <a:latin typeface="Impact"/>
        <a:ea typeface=""/>
        <a:cs typeface=""/>
      </a:majorFont>
      <a:minorFont>
        <a:latin typeface="Tahoma"/>
        <a:ea typeface=""/>
        <a:cs typeface=""/>
      </a:minorFont>
    </a:fontScheme>
    <a:fmtScheme name="Vervă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siness_fl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_fligh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_fligh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School supplies design template</Template>
  <TotalTime>51</TotalTime>
  <Words>758</Words>
  <Application>Microsoft Office PowerPoint</Application>
  <PresentationFormat>Expunere pe ecran (4:3)</PresentationFormat>
  <Paragraphs>65</Paragraphs>
  <Slides>14</Slides>
  <Notes>14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14</vt:i4>
      </vt:variant>
    </vt:vector>
  </HeadingPairs>
  <TitlesOfParts>
    <vt:vector size="15" baseType="lpstr">
      <vt:lpstr>School supplies design template</vt:lpstr>
      <vt:lpstr>Cum sa te faci cunoscut?</vt:lpstr>
      <vt:lpstr>Îndrumar de creare pagină web cu HTML</vt:lpstr>
      <vt:lpstr>“Vreau să mă-nveţi să folosesc Internetul în interesul meu!”</vt:lpstr>
      <vt:lpstr>Diapozitivul 4</vt:lpstr>
      <vt:lpstr>Diapozitivul 5</vt:lpstr>
      <vt:lpstr>Diapozitivul 6</vt:lpstr>
      <vt:lpstr>Diapozitivul 7</vt:lpstr>
      <vt:lpstr>Diapozitivul 8</vt:lpstr>
      <vt:lpstr>Diapozitivul 9</vt:lpstr>
      <vt:lpstr>Diapozitivul 10</vt:lpstr>
      <vt:lpstr>Diapozitivul 11</vt:lpstr>
      <vt:lpstr>Diapozitivul 12</vt:lpstr>
      <vt:lpstr>Diapozitivul 13</vt:lpstr>
      <vt:lpstr>Diapozitivul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Supplies</dc:title>
  <dc:creator>aryandy</dc:creator>
  <cp:lastModifiedBy>user</cp:lastModifiedBy>
  <cp:revision>13</cp:revision>
  <dcterms:created xsi:type="dcterms:W3CDTF">2010-02-27T22:45:39Z</dcterms:created>
  <dcterms:modified xsi:type="dcterms:W3CDTF">2010-02-28T09:18:29Z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TC103368121033</vt:lpwstr>
  </property>
</Properties>
</file>